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6"/>
  </p:notesMasterIdLst>
  <p:handoutMasterIdLst>
    <p:handoutMasterId r:id="rId27"/>
  </p:handoutMasterIdLst>
  <p:sldIdLst>
    <p:sldId id="2147469886" r:id="rId5"/>
    <p:sldId id="2147469901" r:id="rId6"/>
    <p:sldId id="2147469904" r:id="rId7"/>
    <p:sldId id="2076138330" r:id="rId8"/>
    <p:sldId id="2076138329" r:id="rId9"/>
    <p:sldId id="2141411117" r:id="rId10"/>
    <p:sldId id="2076138331" r:id="rId11"/>
    <p:sldId id="2147469902" r:id="rId12"/>
    <p:sldId id="2147469887" r:id="rId13"/>
    <p:sldId id="2147469888" r:id="rId14"/>
    <p:sldId id="2147469889" r:id="rId15"/>
    <p:sldId id="2147469890" r:id="rId16"/>
    <p:sldId id="2147469905" r:id="rId17"/>
    <p:sldId id="2147469903" r:id="rId18"/>
    <p:sldId id="2147469891" r:id="rId19"/>
    <p:sldId id="2147469898" r:id="rId20"/>
    <p:sldId id="2147469897" r:id="rId21"/>
    <p:sldId id="2147469899" r:id="rId22"/>
    <p:sldId id="2147469900" r:id="rId23"/>
    <p:sldId id="2147469880" r:id="rId24"/>
    <p:sldId id="2147469906" r:id="rId25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147469901"/>
          </p14:sldIdLst>
        </p14:section>
        <p14:section name="Default Section" id="{D27B6955-1FB6-4076-9C17-1FF2C29DC573}">
          <p14:sldIdLst>
            <p14:sldId id="2147469904"/>
            <p14:sldId id="2076138330"/>
            <p14:sldId id="2076138329"/>
            <p14:sldId id="2141411117"/>
            <p14:sldId id="2076138331"/>
            <p14:sldId id="2147469902"/>
            <p14:sldId id="2147469887"/>
            <p14:sldId id="2147469888"/>
            <p14:sldId id="2147469889"/>
            <p14:sldId id="2147469890"/>
            <p14:sldId id="2147469905"/>
            <p14:sldId id="2147469903"/>
            <p14:sldId id="2147469891"/>
            <p14:sldId id="2147469898"/>
            <p14:sldId id="2147469897"/>
            <p14:sldId id="2147469899"/>
            <p14:sldId id="2147469900"/>
            <p14:sldId id="214746988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2E5"/>
    <a:srgbClr val="142440"/>
    <a:srgbClr val="22355C"/>
    <a:srgbClr val="7F7F7F"/>
    <a:srgbClr val="820000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2F750B-B140-442A-9BAA-CBE67ABB0F60}" v="134" dt="2022-07-29T18:28:39.5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18" d="100"/>
          <a:sy n="118" d="100"/>
        </p:scale>
        <p:origin x="3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7/29/2022 11:07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A5180-E524-435D-846E-D5A9B0BDBE2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7/29/2022 12:22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SDeprecationPlaybook" TargetMode="External"/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659" y="371766"/>
            <a:ext cx="7784727" cy="2517826"/>
          </a:xfrm>
        </p:spPr>
        <p:txBody>
          <a:bodyPr>
            <a:normAutofit/>
          </a:bodyPr>
          <a:lstStyle/>
          <a:p>
            <a:pPr algn="r"/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388" y="466300"/>
            <a:ext cx="6332486" cy="1043430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42" y="1367702"/>
            <a:ext cx="5407690" cy="424800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 fontScale="92500" lnSpcReduction="10000"/>
          </a:bodyPr>
          <a:lstStyle/>
          <a:p>
            <a:r>
              <a:rPr lang="en-US" sz="2040" dirty="0"/>
              <a:t>The auto-created table views only return the numeric value associated with ‘Choice’ fields, State Code or Status Reason.</a:t>
            </a:r>
          </a:p>
          <a:p>
            <a:r>
              <a:rPr lang="en-US" sz="2040" dirty="0"/>
              <a:t>In a view, join the base table to the appropriate Metadata table to retrieve the needed label.</a:t>
            </a:r>
          </a:p>
          <a:p>
            <a:r>
              <a:rPr lang="en-US" sz="2040" dirty="0"/>
              <a:t>Documentation is here: </a:t>
            </a:r>
            <a:r>
              <a:rPr lang="en-US" sz="2448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1836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448" dirty="0"/>
              <a:t>Remove unneeded records and columns.</a:t>
            </a:r>
            <a:br>
              <a:rPr lang="en-US" sz="2448" dirty="0"/>
            </a:br>
            <a:br>
              <a:rPr lang="en-US" sz="2448" dirty="0"/>
            </a:br>
            <a:r>
              <a:rPr lang="en-US" sz="2448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4583629" y="1972637"/>
              <a:ext cx="7643149" cy="45788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3629" y="1972637"/>
                <a:ext cx="7643149" cy="45788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861968"/>
            <a:ext cx="11048970" cy="4437962"/>
          </a:xfrm>
        </p:spPr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/>
              <a:t>Way more information: </a:t>
            </a:r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https://aka.ms/DESDeprecationPlaybook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3260" tIns="46630" rIns="93260" bIns="46630" rtlCol="0" anchor="ctr">
            <a:normAutofit/>
          </a:bodyPr>
          <a:lstStyle/>
          <a:p>
            <a:r>
              <a:rPr lang="en-US" sz="5507" dirty="0"/>
              <a:t>Azure Synapse Link for Dataverse </a:t>
            </a:r>
            <a:endParaRPr lang="en-US" sz="5507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FCD34-CB6E-420C-B92B-B6D6850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7" y="2019788"/>
            <a:ext cx="10726460" cy="4182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C1651-6630-05B0-0DE0-EF3ECC68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6214578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F6E0ED-1731-4617-B1D1-DF80E7CB0282}"/>
              </a:ext>
            </a:extLst>
          </p:cNvPr>
          <p:cNvSpPr/>
          <p:nvPr/>
        </p:nvSpPr>
        <p:spPr>
          <a:xfrm>
            <a:off x="650826" y="1507003"/>
            <a:ext cx="11326362" cy="4092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defTabSz="932563">
              <a:defRPr/>
            </a:pPr>
            <a:endParaRPr lang="en-US" sz="1764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F67E1-E0C3-4252-8C8E-AA94F4682F2C}"/>
              </a:ext>
            </a:extLst>
          </p:cNvPr>
          <p:cNvSpPr txBox="1"/>
          <p:nvPr/>
        </p:nvSpPr>
        <p:spPr>
          <a:xfrm>
            <a:off x="412800" y="5257420"/>
            <a:ext cx="11604521" cy="1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63">
              <a:defRPr/>
            </a:pPr>
            <a:r>
              <a:rPr lang="en-US" sz="1764" b="1" dirty="0">
                <a:solidFill>
                  <a:schemeClr val="bg1"/>
                </a:solidFill>
                <a:latin typeface="Segoe UI"/>
              </a:rPr>
              <a:t>A single, end-to-end way to work with data in Microsoft Dataverse, from running AI and machine learning, integrating with external datasets, and slicing and dicing large volumes of Dataverse data</a:t>
            </a:r>
            <a:r>
              <a:rPr lang="en-US" sz="1764" dirty="0">
                <a:solidFill>
                  <a:schemeClr val="bg1"/>
                </a:solidFill>
                <a:latin typeface="Segoe UI"/>
              </a:rPr>
              <a:t>. </a:t>
            </a:r>
          </a:p>
          <a:p>
            <a:pPr defTabSz="932563">
              <a:defRPr/>
            </a:pPr>
            <a:endParaRPr lang="en-US" sz="1764" dirty="0">
              <a:solidFill>
                <a:schemeClr val="bg1"/>
              </a:solidFill>
              <a:latin typeface="Segoe UI"/>
            </a:endParaRPr>
          </a:p>
          <a:p>
            <a:pPr defTabSz="932563">
              <a:defRPr/>
            </a:pPr>
            <a:r>
              <a:rPr lang="en-US" sz="1764" dirty="0">
                <a:solidFill>
                  <a:schemeClr val="bg1"/>
                </a:solidFill>
                <a:latin typeface="Segoe UI"/>
              </a:rPr>
              <a:t>Instead of using multiple tools to get the job done, you can accelerate time-to-insight with a single comprehensive solution that can help you deliver on these goals end-to-end; built-in and available out-of-the-box</a:t>
            </a:r>
          </a:p>
        </p:txBody>
      </p:sp>
      <p:pic>
        <p:nvPicPr>
          <p:cNvPr id="8" name="Picture 7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F46706F6-8F93-4C6E-89C8-011D62DD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54" y="2081750"/>
            <a:ext cx="9877967" cy="42381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0D79-4E83-7473-4885-AD57E4A3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7" y="1278281"/>
            <a:ext cx="10726460" cy="803469"/>
          </a:xfrm>
        </p:spPr>
        <p:txBody>
          <a:bodyPr/>
          <a:lstStyle/>
          <a:p>
            <a:pPr marL="0" indent="0">
              <a:buNone/>
            </a:pPr>
            <a:br>
              <a:rPr lang="en-US" sz="2800" spc="-104" dirty="0">
                <a:latin typeface="Segoe UI Semibold"/>
              </a:rPr>
            </a:br>
            <a:r>
              <a:rPr lang="en-US" sz="2000" dirty="0">
                <a:latin typeface="Segoe UI"/>
              </a:rPr>
              <a:t>Democratize Dataverse data and enable advanced analytics to accelerate time to insights…</a:t>
            </a:r>
          </a:p>
          <a:p>
            <a:pPr marL="0" indent="0">
              <a:buNone/>
            </a:pPr>
            <a:endParaRPr lang="en-US" sz="2800" spc="-104" dirty="0">
              <a:latin typeface="Segoe UI Semibold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F5661E-323B-B13C-48EF-D4DF62AF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4128077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8687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Features: New for Synapse Link in Dataverse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431522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Access Dataverse choice labels directly from Azure Synapse Link for Dataverse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4532731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Transport the Azure Synapse Link for Dataverse configuration across 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4EF67-FAB5-FE09-0924-E592C9291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795230" y="2459416"/>
            <a:ext cx="2937130" cy="1647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06EFFF9-79A7-260D-9EC8-7A18718ACE64}"/>
              </a:ext>
            </a:extLst>
          </p:cNvPr>
          <p:cNvSpPr>
            <a:spLocks noGrp="1"/>
          </p:cNvSpPr>
          <p:nvPr/>
        </p:nvSpPr>
        <p:spPr>
          <a:xfrm>
            <a:off x="8633939" y="4570540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  <a:cs typeface="Segoe UI"/>
              </a:rPr>
              <a:t>Query and analyze incremental updates using Parquet and Delta Lake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094A-42DF-D87D-88AF-C49D9A9431AD}"/>
              </a:ext>
            </a:extLst>
          </p:cNvPr>
          <p:cNvSpPr txBox="1"/>
          <p:nvPr/>
        </p:nvSpPr>
        <p:spPr>
          <a:xfrm rot="20278413">
            <a:off x="10447965" y="5161814"/>
            <a:ext cx="1838291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 dirty="0">
                <a:solidFill>
                  <a:srgbClr val="00B0F0"/>
                </a:solidFill>
              </a:rPr>
              <a:t>Coming Soon!</a:t>
            </a:r>
          </a:p>
        </p:txBody>
      </p:sp>
      <p:pic>
        <p:nvPicPr>
          <p:cNvPr id="11" name="Picture 2" descr="No alternative text description for this image">
            <a:extLst>
              <a:ext uri="{FF2B5EF4-FFF2-40B4-BE49-F238E27FC236}">
                <a16:creationId xmlns:a16="http://schemas.microsoft.com/office/drawing/2014/main" id="{B600F255-96DF-B96A-D784-4D64F039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8" y="2442761"/>
            <a:ext cx="2304507" cy="167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66065B-E71D-3300-098A-02BF6B0DE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254" y="2422919"/>
            <a:ext cx="3014237" cy="17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725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962086"/>
          </a:xfrm>
        </p:spPr>
        <p:txBody>
          <a:bodyPr>
            <a:normAutofit fontScale="90000"/>
          </a:bodyPr>
          <a:lstStyle/>
          <a:p>
            <a:r>
              <a:rPr lang="en-US" sz="3264" dirty="0"/>
              <a:t>Features: Ready to run experiences in Azure Synapse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600854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Ready to run Synapse Serverless SQL query experience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C87A1A5-B634-406F-A60A-5893F618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052" y="2400535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8300593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Spark query 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E92A-ADAE-451B-996E-CB584E0F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4" y="2399469"/>
            <a:ext cx="3192407" cy="172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CCEC759-47A9-4A15-BB0C-8AA3D5CBAD1E}"/>
              </a:ext>
            </a:extLst>
          </p:cNvPr>
          <p:cNvSpPr>
            <a:spLocks noGrp="1"/>
          </p:cNvSpPr>
          <p:nvPr/>
        </p:nvSpPr>
        <p:spPr>
          <a:xfrm>
            <a:off x="4452051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Pipelines query experience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CDB26-6F95-4CEF-A362-5A0CB162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94" y="2399469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1CED19-A50C-40C9-B18F-081C3B7E992B}"/>
              </a:ext>
            </a:extLst>
          </p:cNvPr>
          <p:cNvSpPr txBox="1"/>
          <p:nvPr/>
        </p:nvSpPr>
        <p:spPr>
          <a:xfrm>
            <a:off x="600854" y="1334480"/>
            <a:ext cx="11476767" cy="376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48" dirty="0">
                <a:solidFill>
                  <a:schemeClr val="bg1"/>
                </a:solidFill>
              </a:rPr>
              <a:t>Built-in capabilities for data ingestion, data preparation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95968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fQVdmDITToczQYbLDcqpl1dTOdj++8GXfYHlP3az1f4KQI5Ju/vzga42TyFI/LVYWTOR2NZ9TOmylO6v/SsjE/6toFvT0a05+zSdNiEfm8w46K2FfcnK9ZFfGt4h4xdfUrek6pW959RrOm7VbX0UpRCQkOrHaRIAjl+Z358mmv5v723KiqJx33Wz7GlXXejL/rb5ZPK9usbhyNu7NZub7PKh83bZ1wMu4H09J8qfub8f1msjjtP/3r3P3nzaJN9Iyq/tG0q7szlvRkVpRcTOuuZsu9ZdM8bRs2XP+wmGaxvHvSvL7fEnebx3cEXy810hs66vdK3s2vcJr4haPVKEvjX9dGliyjbU556t6MV17RcMstip2N7uOEphmLAX7uZcNbnu/fTqil/v37zTTX3Wqcd6e5/HlIVbc0x+kM23q+Ns766qe6tGMt3jc8wG7Li17XC7Z6RhMs/jJ61Ey7k/7ps/r4pBf9sObR81SV8eNkUd7/xj7kNudaPW66zd4vVx8+l/rTxWTS69//vHh7XU74wVzvV3C7T4oNnxSfPnB4EPMRh88xXaKp2tBU3YSmrFdepG5DydX90aqns0s0lRuaypu16dnoyetpwcULOvd3tyjKN+JZ6aLHg3OaGq+DSR69CA6yTFIZ+Axm3mbdC5pWtvLZIgjH6U/HhLrPKbfJIUqkv+pzKWNuh/V0lbt8QsgxGQM5IArngkwb6W37/Owa4ZVyRonJQ5LFjxeMNl81uRKWvkub3G8PmEXq71tx9OsnM5p+XZq+uFYc/ahk/uYWoSN8oM4HBOK8Lo8I54uWrkWZZ/SKpgsalYnYok2Zknk9PZ6sKGRPFPtPS+caV4vplIq5mvgHlaC684ZfadpM7b2z3pse1O2aQ4qjjfR+Q1YtvrcksNzkjw9Y6bvgPtjRh3T/oqc2zkrMwHgAIkStEiSTD0QF6ZOowNpYuaC9Ez5o8x4p1mTgQaHu10YvR/9YTfzoyfSfB8HHPepeE20x4BURpB9Xufewec1+1CyWnLbcfj7DLXLLk7s5bz543LwuHsmi7p6yGOZz31geWX1Kv/DY2U7l0YXLX2aza+9UXN7pDZHI8zO6y8i74PCT4M+5h6O1ut8wzX00+mp0/wSntwElt2p5qVo3wwoPmtj1o2Y6+jdx2+0VwwHY/hoLK8PJhKeh7S5i/M3B6xXHuQTfKqbgGIFDBIo62eAilP4uHXFcLcI8xlf1MXZNe37QRa63IVFQwoZoQEsD0ti9cmecFi6RSUaGoAUCJUckHQv1e2XOT3BGm7JSRIroefAmCaVsBJeHyuK0VQHZLJU2nrJRSpmhsiQpbVFKqxFVoEge9O5k+CmD+7uGCQrOu9FXw4DmGlnEvQlOXw4J1Zez+kAOJi9ysBszZQnEo3G2XH9KqyBCEAITSI23Y97X1PfH6ehpPaMJV3N/IwcoMqwSlbFaxhhcqf6dCvuxoD4tHHZDlkm5sgQcthDIG6XBwu2ax9+abRXMX3n+ZECdPMgM4EQGHzjZDLf5Jxjmpy9eR983OLk2gzsXgkLJFZszIjgdKOihAUMiCJ9zAOWl9kFFofcTBexR+t6i69goGyIrbxC0BZ9MQHKgWN3B8axCZSJUBlIAA9F6M3ioMmtHOQR2U5CIpBPgFYcaNIKR4GIkQgiemDL8TeDmc+awz79Y/bm0eYRT9t3L9fncoPWJNbkq8b0JXYZAefH65x2ml5SXXnO/OY3N1qL1c5Di84BxsyuT+71/WR1rWflYOWvJCc3Fp4Swn1ncgi2Ym0GPj927+qIj9S+Y//YiyKx+1XQ/Y5zQRcDYGqrPmtcfsVM2yOuv34WLEVbHkMqbp00uIz+pc+53fgrnylXgGtE44iJdprJydsku5rVH4c/UtnXHojanef3oUwHC3ZTKwv3WTUQaNe2I772q2btvTwR8GeF4i/P3QFA40OtX20M4na/P7C07a5tJ/2nZPes2YW0ny2f/WVB7xv31zz/o59v3gvmFes4KT3A2L5NTzgfyLYaEot5PdHaTQyp9P62n03XHxVvP6bwOw283426H4uflcaO2WR4rWw9pfSChnOBarVBilsEon1JZKDMhZOvpSrD3Q00ttunk7GGZi02rvXs+CI4+eJvxqCXqRu9v9Zumy16vC6zuHh+3dIzrPd8dQ7mNQ/1uMV3hg7o1yPh3gul+p+cRzjZXb7IWzuqcMCSfNWgpsD+XeKm4jv7sYvPnli03YXyS5DIlI6Rx4IL7MnnJJaosQ+DJpdG+f0YndaLzG5TjU2qPe7fL2GFv4dmy16LEOyL5ph9X+bvtmNcDfiM3r/ujXuuNoa1J9N15sRtLo71DRUUBvSGTgjQ2GSf37w3v2tc0GiKnDmkIjFJMn3G/rJ2uXnKPRe+SASHBUIo+7HX1a1/xPxu9Kzjv5j8W8+6Uk+fOmvRCk+t0uWOaLn1pw+ven3k67PRTtev007ZhHHL26YZOpleHmvmy4+nw4F2c9TRrR+ROF2zoOjFytN2eCF5KPDoo2J/3031zoX4tfroEgmxEdE6g8iBTRg8G9ofb/5fBvoSE8hFzs/QlZaIzlUzGRgBJEbSNwxNBBYJQ5rL3K7xMmNG4vdIu31Iz6IJ0QQcClQWACHk/Kdux46crkFaFCClHjqCkg92f9fZtbgpNstKJkiopFTgrX1GkR0PWGCO8DpgzXxxwBmxHnifNLFSgBm/Q2mTB4uBzVVK46Dzrk0M53RujhcGykiaskgSXowtBWkp2/57wDlmxQitNOWtsbI4p2SQHn/cyOUMKunzrxCgL/EP7p3OHLC2h0mAzsL9JNAop7ffcHbIY6JWwXqlM2emghBnuE1JZwYNkhXIuRYqCtD/kd8niecSkOc4xhSgiE7/BeoXIxDaACtmUc3YZrBjsXz64il0r6wRgGI9cBDVYFtuIuTI4CMj+wLGZB8tSDGQWjdSQfeB4lDYP9tUUja2CYwagY0gQVLKDz1867wNVwig2O0KWmbnFUFki5opHR5pdi12D3cvvP6OxQxZGtnxli06JAAMkNTgenZblqwnsrz4rBdHZ4bIqLUBEnZMiJ4RUJXkOxhxGQRk1aemFMoIzyHBftZFf5hKRkZpRELQiORhXDfNMZwlEAR5A/qXB+MVaRWYZNnsNmJLWCIN9QgvpDMVsuNTMgv8kHBxDREGBchY0l9XgObqH46rl4rwyglwpqkWWkn1ssH9RkF46B6A9JIEOcP/ZpF3xqJLTPiUfUDpg1cIBy1q7MMdB5Y2WgiNSBgpo7GBfZc4JoQJkoOdItFZopMEYTYIsObIeOTIZrNPw8+MyxcRBHT1EUc6FGU2DfUIFIpFDtjIGjVh8f/9xup3xiNogGKOzFFkJrUIaKis7FATWlMjmYjIGoQf7FwmeROuZ7oBQmtE14WCfKEyJoQGZSysm1EYGMdgniNCJSjoMSnKuJXWFeOSMZoL1QZHOkTgNhTw8P0qqGJdtZK7po4QENBgLLSrhE1FKmRkrlyKgBssKHjSwNhJV1tHblIfr5WKKWpJz2jKTEzprNxhzqJiJaYDnOMoMQJIp2ODYZjLIdheeK0rlEjurG+z3LlJlhbIoBHMvz1kyDY5HDkbtmGUyjRCmeIURg3NacMwAmFgSASUshfjwvG1ctlwGOWKyFDBFJeX+gn6XvZxjMEwyey8FRmBqMTge0WXPygjPzmG0jSGE4Ty6ihKTyZpNxrVHkEoN9i8mcJrhT0aVGewVh/YBKww7x4gp56oEkbSgOHMPr5GNq7QmxnodhGUwS0ZWw2S93fhfAt+3zWLWL1uRdJnZBbuyFs6hccr1FUk9/2F5YGf5T36KLzCrJ2ZcpKFURIzzS3y40JIn56Se5Hb5bV3hbdCpSoJi4m500Har+D4IoGy6WTCkTAgiEVep21Ux5BPTZqkZFzI3iz5dUGW5S/+hJjIl4IoevOEoswG4q7hdunWBHRWs5x4CZyHGQbVd517tbQuOzaKbzzDRU5zSloXH/nxFprz6vGvxse9mvJ6/upxSOfCF1Yr8/wCgUrDoD0oAAA==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33562</TotalTime>
  <Words>812</Words>
  <Application>Microsoft Office PowerPoint</Application>
  <PresentationFormat>Custom</PresentationFormat>
  <Paragraphs>96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SQL Data Export Service</vt:lpstr>
      <vt:lpstr>What is Synapse Link for Dataverse? </vt:lpstr>
      <vt:lpstr>Why Synapse Link for Dataverse?</vt:lpstr>
      <vt:lpstr>Why Synapse Link for Dataverse?</vt:lpstr>
      <vt:lpstr>Features: New for Synapse Link in Dataverse </vt:lpstr>
      <vt:lpstr>Features: Ready to run experiences in Azure Synapse Analytics</vt:lpstr>
      <vt:lpstr>Azure Synapse Link for Dataverse</vt:lpstr>
      <vt:lpstr>Setup of Synapse Link</vt:lpstr>
      <vt:lpstr>Create Synapse Link </vt:lpstr>
      <vt:lpstr>Choose Tables</vt:lpstr>
      <vt:lpstr>Open Synapse Workspace</vt:lpstr>
      <vt:lpstr>What is Synapse Link for Dataverse </vt:lpstr>
      <vt:lpstr>Azure Synapse Link for Dataverse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2022-07-29T18:28:56Z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